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69" r:id="rId2"/>
    <p:sldId id="271" r:id="rId3"/>
    <p:sldId id="275" r:id="rId4"/>
    <p:sldId id="281" r:id="rId5"/>
    <p:sldId id="282" r:id="rId6"/>
    <p:sldId id="279" r:id="rId7"/>
    <p:sldId id="280" r:id="rId8"/>
    <p:sldId id="277" r:id="rId9"/>
    <p:sldId id="27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FE"/>
    <a:srgbClr val="FFFFFF"/>
    <a:srgbClr val="EE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9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3317240" y="2509520"/>
            <a:ext cx="55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Avant-propos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233920" y="5709920"/>
            <a:ext cx="488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D77BA9B-5D68-D0D4-A336-30262F27E5F4}"/>
              </a:ext>
            </a:extLst>
          </p:cNvPr>
          <p:cNvSpPr txBox="1"/>
          <p:nvPr/>
        </p:nvSpPr>
        <p:spPr>
          <a:xfrm>
            <a:off x="1513840" y="650577"/>
            <a:ext cx="91643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1. Qu’est-ce qu’une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lettre commerciale 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? 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5BA5B7-9368-DE62-A0E0-2293F678EC1F}"/>
              </a:ext>
            </a:extLst>
          </p:cNvPr>
          <p:cNvGrpSpPr/>
          <p:nvPr/>
        </p:nvGrpSpPr>
        <p:grpSpPr>
          <a:xfrm>
            <a:off x="3184059" y="1774694"/>
            <a:ext cx="5349485" cy="3957896"/>
            <a:chOff x="3195075" y="1686559"/>
            <a:chExt cx="5349485" cy="395789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D79FCF8-09F8-90AB-4C5A-D002EE583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5075" y="1686559"/>
              <a:ext cx="4683408" cy="2776451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A9E5570-D922-9552-18C0-DBC07551D965}"/>
                </a:ext>
              </a:extLst>
            </p:cNvPr>
            <p:cNvSpPr txBox="1"/>
            <p:nvPr/>
          </p:nvSpPr>
          <p:spPr>
            <a:xfrm>
              <a:off x="4632960" y="5059680"/>
              <a:ext cx="3911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3200" b="1" dirty="0">
                  <a:solidFill>
                    <a:srgbClr val="0070C0"/>
                  </a:solidFill>
                </a:rPr>
                <a:t>Commerce</a:t>
              </a:r>
              <a:endParaRPr lang="zh-CN" altLang="en-US" sz="3200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264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D77BA9B-5D68-D0D4-A336-30262F27E5F4}"/>
              </a:ext>
            </a:extLst>
          </p:cNvPr>
          <p:cNvSpPr txBox="1"/>
          <p:nvPr/>
        </p:nvSpPr>
        <p:spPr>
          <a:xfrm>
            <a:off x="1513840" y="650577"/>
            <a:ext cx="91643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1. Qu’est-ce qu’une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lettre commerciale 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? 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8DAF54E-9ED6-BDD1-D3C6-D2285E2FA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120" y="2189480"/>
            <a:ext cx="3619500" cy="219075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2E8F47B-D179-29D6-6EB7-41282D19AB6B}"/>
              </a:ext>
            </a:extLst>
          </p:cNvPr>
          <p:cNvSpPr txBox="1"/>
          <p:nvPr/>
        </p:nvSpPr>
        <p:spPr>
          <a:xfrm>
            <a:off x="6990080" y="4754880"/>
            <a:ext cx="3586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Justificatifs</a:t>
            </a:r>
            <a:endParaRPr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3720F9-2CFD-61B5-55DE-EFE41A633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845" y="2098138"/>
            <a:ext cx="2276475" cy="227647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7A76E41-5AEE-1380-6768-431B3BE91277}"/>
              </a:ext>
            </a:extLst>
          </p:cNvPr>
          <p:cNvSpPr txBox="1"/>
          <p:nvPr/>
        </p:nvSpPr>
        <p:spPr>
          <a:xfrm>
            <a:off x="2509520" y="4524047"/>
            <a:ext cx="3586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Offre/Contre-offre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9853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D77BA9B-5D68-D0D4-A336-30262F27E5F4}"/>
              </a:ext>
            </a:extLst>
          </p:cNvPr>
          <p:cNvSpPr txBox="1"/>
          <p:nvPr/>
        </p:nvSpPr>
        <p:spPr>
          <a:xfrm>
            <a:off x="924560" y="863937"/>
            <a:ext cx="10342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2. Quelle est la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structure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d’une lettre commerciale ?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BA03AA-5F40-1E65-5167-66609F7261CA}"/>
              </a:ext>
            </a:extLst>
          </p:cNvPr>
          <p:cNvSpPr txBox="1"/>
          <p:nvPr/>
        </p:nvSpPr>
        <p:spPr>
          <a:xfrm>
            <a:off x="1259840" y="2246144"/>
            <a:ext cx="104241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400" kern="100" dirty="0">
                <a:effectLst/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Destinataire    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收件人</a:t>
            </a: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Expéditeur</a:t>
            </a:r>
            <a:r>
              <a:rPr lang="fr-FR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发件人</a:t>
            </a: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Référence   </a:t>
            </a:r>
            <a:r>
              <a:rPr lang="fr-FR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lang="en-US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2400" kern="100" dirty="0">
                <a:effectLst/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</a:t>
            </a:r>
            <a:r>
              <a:rPr lang="en-US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kern="100" dirty="0">
              <a:effectLst/>
              <a:highlight>
                <a:srgbClr val="FEFFFE"/>
              </a:highligh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Objet </a:t>
            </a:r>
            <a:r>
              <a:rPr lang="fr-FR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主题</a:t>
            </a: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Corps de la lettre 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信件主体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04F2AB4-144A-4DA3-FA4D-5F3DF467C778}"/>
              </a:ext>
            </a:extLst>
          </p:cNvPr>
          <p:cNvGrpSpPr/>
          <p:nvPr/>
        </p:nvGrpSpPr>
        <p:grpSpPr>
          <a:xfrm>
            <a:off x="5567680" y="2246144"/>
            <a:ext cx="5547360" cy="2909100"/>
            <a:chOff x="990157" y="57620"/>
            <a:chExt cx="10211685" cy="674276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7F71944-D3B7-1FE5-61BC-564AF7B28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0157" y="57620"/>
              <a:ext cx="10211685" cy="674276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655796-AA78-3E11-EB60-220B1DAE4B18}"/>
                </a:ext>
              </a:extLst>
            </p:cNvPr>
            <p:cNvSpPr txBox="1"/>
            <p:nvPr/>
          </p:nvSpPr>
          <p:spPr>
            <a:xfrm>
              <a:off x="4897120" y="1910080"/>
              <a:ext cx="3383280" cy="253916"/>
            </a:xfrm>
            <a:prstGeom prst="rect">
              <a:avLst/>
            </a:prstGeom>
            <a:solidFill>
              <a:srgbClr val="EEF7FC"/>
            </a:solidFill>
          </p:spPr>
          <p:txBody>
            <a:bodyPr wrap="square" rtlCol="0">
              <a:spAutoFit/>
            </a:bodyPr>
            <a:lstStyle/>
            <a:p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5335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D77BA9B-5D68-D0D4-A336-30262F27E5F4}"/>
              </a:ext>
            </a:extLst>
          </p:cNvPr>
          <p:cNvSpPr txBox="1"/>
          <p:nvPr/>
        </p:nvSpPr>
        <p:spPr>
          <a:xfrm>
            <a:off x="924560" y="863937"/>
            <a:ext cx="10342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2. Quelle est la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structure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d’une lettre commerciale ?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BA03AA-5F40-1E65-5167-66609F7261CA}"/>
              </a:ext>
            </a:extLst>
          </p:cNvPr>
          <p:cNvSpPr txBox="1"/>
          <p:nvPr/>
        </p:nvSpPr>
        <p:spPr>
          <a:xfrm>
            <a:off x="1016000" y="2409709"/>
            <a:ext cx="104241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40000" lvl="0" indent="-342900" algn="just">
              <a:buFont typeface="Times New Roman" panose="02020603050405020304" pitchFamily="18" charset="0"/>
              <a:buChar char="-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Appellation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称呼</a:t>
            </a:r>
          </a:p>
          <a:p>
            <a:pPr marL="540000" lvl="0" indent="-342900" algn="just">
              <a:buFont typeface="Times New Roman" panose="02020603050405020304" pitchFamily="18" charset="0"/>
              <a:buChar char="-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Sujet et solution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事由及解决方案</a:t>
            </a:r>
          </a:p>
          <a:p>
            <a:pPr marL="540000" lvl="0" indent="-342900" algn="just">
              <a:buFont typeface="Times New Roman" panose="02020603050405020304" pitchFamily="18" charset="0"/>
              <a:buChar char="-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Formule de politesse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礼貌结语</a:t>
            </a:r>
          </a:p>
          <a:p>
            <a:pPr marL="540000" lvl="0" indent="-342900" algn="just">
              <a:buFont typeface="Times New Roman" panose="02020603050405020304" pitchFamily="18" charset="0"/>
              <a:buChar char="-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Fonction et nom du signataire 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发件人姓名及职务（后附公司全名，地址，网址等信息）</a:t>
            </a:r>
          </a:p>
          <a:p>
            <a:pPr marL="540000" lvl="0" indent="-342900" algn="just">
              <a:buFont typeface="Times New Roman" panose="02020603050405020304" pitchFamily="18" charset="0"/>
              <a:buChar char="-"/>
            </a:pPr>
            <a:r>
              <a:rPr lang="fr-FR" altLang="zh-CN" sz="2400" kern="100" dirty="0">
                <a:highlight>
                  <a:srgbClr val="FEFFFE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Nom complet de l’entreprise </a:t>
            </a:r>
            <a:r>
              <a:rPr lang="zh-CN" altLang="zh-CN" sz="2400" kern="100" dirty="0">
                <a:effectLst/>
                <a:highlight>
                  <a:srgbClr val="FEFFFE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企业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6A20EC-E61B-CA75-B778-81E5FE964994}"/>
              </a:ext>
            </a:extLst>
          </p:cNvPr>
          <p:cNvSpPr txBox="1"/>
          <p:nvPr/>
        </p:nvSpPr>
        <p:spPr>
          <a:xfrm>
            <a:off x="1198880" y="1806100"/>
            <a:ext cx="609600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fr-FR" altLang="zh-CN" sz="2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Corps de la lettre </a:t>
            </a:r>
            <a:r>
              <a:rPr lang="zh-CN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信件主体</a:t>
            </a:r>
          </a:p>
        </p:txBody>
      </p:sp>
    </p:spTree>
    <p:extLst>
      <p:ext uri="{BB962C8B-B14F-4D97-AF65-F5344CB8AC3E}">
        <p14:creationId xmlns:p14="http://schemas.microsoft.com/office/powerpoint/2010/main" val="6568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D77BA9B-5D68-D0D4-A336-30262F27E5F4}"/>
              </a:ext>
            </a:extLst>
          </p:cNvPr>
          <p:cNvSpPr txBox="1"/>
          <p:nvPr/>
        </p:nvSpPr>
        <p:spPr>
          <a:xfrm>
            <a:off x="924560" y="863937"/>
            <a:ext cx="10342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2. Quelle est la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structure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d’un enveloppe?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B46DFC-139F-1F7A-1AF8-B05CA1522159}"/>
              </a:ext>
            </a:extLst>
          </p:cNvPr>
          <p:cNvSpPr txBox="1"/>
          <p:nvPr/>
        </p:nvSpPr>
        <p:spPr>
          <a:xfrm>
            <a:off x="4958080" y="4104638"/>
            <a:ext cx="3383280" cy="2743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98653C-56F4-36C5-EF95-FEA0D93C6810}"/>
              </a:ext>
            </a:extLst>
          </p:cNvPr>
          <p:cNvSpPr txBox="1"/>
          <p:nvPr/>
        </p:nvSpPr>
        <p:spPr>
          <a:xfrm>
            <a:off x="3535680" y="3200813"/>
            <a:ext cx="3759200" cy="3153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A7B34B0-1E53-5D24-C6A4-4B18B4FA8B5B}"/>
              </a:ext>
            </a:extLst>
          </p:cNvPr>
          <p:cNvGrpSpPr/>
          <p:nvPr/>
        </p:nvGrpSpPr>
        <p:grpSpPr>
          <a:xfrm>
            <a:off x="1991360" y="2174238"/>
            <a:ext cx="7772400" cy="3434080"/>
            <a:chOff x="1757680" y="2235198"/>
            <a:chExt cx="7772400" cy="343408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4C53C65-211C-AF68-BD55-94867F4E75FD}"/>
                </a:ext>
              </a:extLst>
            </p:cNvPr>
            <p:cNvSpPr txBox="1"/>
            <p:nvPr/>
          </p:nvSpPr>
          <p:spPr>
            <a:xfrm>
              <a:off x="1757680" y="2235198"/>
              <a:ext cx="7772400" cy="34340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  <a:prstDash val="dashDot"/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DBE7A1E-3CF2-5ACE-D467-B228DEED294D}"/>
                </a:ext>
              </a:extLst>
            </p:cNvPr>
            <p:cNvSpPr txBox="1"/>
            <p:nvPr/>
          </p:nvSpPr>
          <p:spPr>
            <a:xfrm>
              <a:off x="1960880" y="2591635"/>
              <a:ext cx="34544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发件人信息 </a:t>
              </a:r>
              <a:r>
                <a:rPr lang="fr-FR" altLang="zh-CN" dirty="0"/>
                <a:t>(expéditeur)</a:t>
              </a:r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3B07714-8154-022E-0BFC-5332AE09C37F}"/>
                </a:ext>
              </a:extLst>
            </p:cNvPr>
            <p:cNvSpPr txBox="1"/>
            <p:nvPr/>
          </p:nvSpPr>
          <p:spPr>
            <a:xfrm>
              <a:off x="5643880" y="3756039"/>
              <a:ext cx="3454400" cy="17543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收件人地址信息 </a:t>
              </a:r>
              <a:r>
                <a:rPr lang="fr-FR" altLang="zh-CN" dirty="0"/>
                <a:t>(destinataire)</a:t>
              </a:r>
              <a:endParaRPr lang="en-US" altLang="zh-CN" dirty="0"/>
            </a:p>
            <a:p>
              <a:pPr marL="342900" indent="-342900">
                <a:buAutoNum type="arabicPeriod"/>
              </a:pPr>
              <a:r>
                <a:rPr lang="en-US" altLang="zh-CN" dirty="0" err="1"/>
                <a:t>Prénom</a:t>
              </a:r>
              <a:r>
                <a:rPr lang="en-US" altLang="zh-CN" dirty="0"/>
                <a:t> </a:t>
              </a:r>
            </a:p>
            <a:p>
              <a:pPr marL="342900" indent="-342900">
                <a:buAutoNum type="arabicPeriod"/>
              </a:pPr>
              <a:r>
                <a:rPr lang="en-US" altLang="zh-CN" dirty="0"/>
                <a:t>Raison </a:t>
              </a:r>
              <a:r>
                <a:rPr lang="en-US" altLang="zh-CN" dirty="0" err="1"/>
                <a:t>sociale</a:t>
              </a:r>
              <a:endParaRPr lang="en-US" altLang="zh-CN" dirty="0"/>
            </a:p>
            <a:p>
              <a:pPr marL="342900" indent="-342900">
                <a:buAutoNum type="arabicPeriod"/>
              </a:pPr>
              <a:r>
                <a:rPr lang="en-US" altLang="zh-CN" dirty="0" err="1"/>
                <a:t>Numéro</a:t>
              </a:r>
              <a:r>
                <a:rPr lang="en-US" altLang="zh-CN" dirty="0"/>
                <a:t> et nom de </a:t>
              </a:r>
              <a:r>
                <a:rPr lang="en-US" altLang="zh-CN" dirty="0" err="1"/>
                <a:t>voie</a:t>
              </a:r>
              <a:r>
                <a:rPr lang="en-US" altLang="zh-CN" dirty="0"/>
                <a:t> </a:t>
              </a:r>
            </a:p>
            <a:p>
              <a:pPr marL="342900" indent="-342900">
                <a:buAutoNum type="arabicPeriod"/>
              </a:pPr>
              <a:r>
                <a:rPr lang="en-US" altLang="zh-CN" dirty="0"/>
                <a:t>Code postal, nom de commune</a:t>
              </a:r>
            </a:p>
            <a:p>
              <a:pPr marL="342900" indent="-342900">
                <a:buAutoNum type="arabicPeriod"/>
              </a:pPr>
              <a:r>
                <a:rPr lang="en-US" altLang="zh-CN" dirty="0"/>
                <a:t>Pays</a:t>
              </a:r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AEAF1FF-717B-9B4E-5590-E4B58289E842}"/>
                </a:ext>
              </a:extLst>
            </p:cNvPr>
            <p:cNvSpPr txBox="1"/>
            <p:nvPr/>
          </p:nvSpPr>
          <p:spPr>
            <a:xfrm>
              <a:off x="6588760" y="2496154"/>
              <a:ext cx="204216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邮资</a:t>
              </a:r>
              <a:r>
                <a:rPr lang="fr-FR" altLang="zh-CN" dirty="0"/>
                <a:t> ( affranchissement)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1636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823DFF71-DB1A-FC93-D86B-B68CFB4BA7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1AFD6D-1BBE-B10D-7C85-B6C913BF2707}"/>
              </a:ext>
            </a:extLst>
          </p:cNvPr>
          <p:cNvSpPr txBox="1"/>
          <p:nvPr/>
        </p:nvSpPr>
        <p:spPr>
          <a:xfrm>
            <a:off x="924560" y="863937"/>
            <a:ext cx="10342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2. Quelle est la </a:t>
            </a:r>
            <a:r>
              <a:rPr lang="fr-FR" altLang="zh-CN" sz="40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structure</a:t>
            </a: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d’une lettre?</a:t>
            </a:r>
            <a:endParaRPr lang="zh-CN" altLang="en-US" sz="36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9BEBFD-A7FF-CDB0-9F79-8A561587FDCF}"/>
              </a:ext>
            </a:extLst>
          </p:cNvPr>
          <p:cNvSpPr txBox="1"/>
          <p:nvPr/>
        </p:nvSpPr>
        <p:spPr>
          <a:xfrm>
            <a:off x="726440" y="1657538"/>
            <a:ext cx="10739120" cy="4524315"/>
          </a:xfrm>
          <a:prstGeom prst="rect">
            <a:avLst/>
          </a:prstGeom>
          <a:pattFill prst="dkHorz">
            <a:fgClr>
              <a:schemeClr val="bg2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2400" dirty="0" err="1"/>
              <a:t>Adresse</a:t>
            </a:r>
            <a:r>
              <a:rPr lang="en-US" altLang="zh-CN" sz="2400" dirty="0"/>
              <a:t> de </a:t>
            </a:r>
            <a:r>
              <a:rPr lang="en-US" altLang="zh-CN" sz="2400" dirty="0" err="1"/>
              <a:t>l’éxpéditeur</a:t>
            </a:r>
            <a:r>
              <a:rPr lang="en-US" altLang="zh-CN" sz="2400" dirty="0"/>
              <a:t> </a:t>
            </a:r>
          </a:p>
          <a:p>
            <a:pPr algn="r"/>
            <a:r>
              <a:rPr lang="en-US" altLang="zh-CN" sz="2400" dirty="0"/>
              <a:t>                                                                 </a:t>
            </a:r>
            <a:r>
              <a:rPr lang="en-US" altLang="zh-CN" sz="2400" dirty="0" err="1"/>
              <a:t>Adresse</a:t>
            </a:r>
            <a:r>
              <a:rPr lang="en-US" altLang="zh-CN" sz="2400" dirty="0"/>
              <a:t> du </a:t>
            </a:r>
            <a:r>
              <a:rPr lang="en-US" altLang="zh-CN" sz="2400" dirty="0" err="1"/>
              <a:t>destinataire</a:t>
            </a:r>
            <a:endParaRPr lang="en-US" altLang="zh-CN" sz="2400" dirty="0"/>
          </a:p>
          <a:p>
            <a:pPr algn="r"/>
            <a:endParaRPr lang="en-US" altLang="zh-CN" sz="2400" dirty="0"/>
          </a:p>
          <a:p>
            <a:r>
              <a:rPr lang="en-US" altLang="zh-CN" sz="2400" dirty="0"/>
              <a:t>                                                                                                                               Lieu et date</a:t>
            </a:r>
          </a:p>
          <a:p>
            <a:r>
              <a:rPr lang="en-US" altLang="zh-CN" sz="2400" dirty="0" err="1"/>
              <a:t>Objet</a:t>
            </a:r>
            <a:r>
              <a:rPr lang="en-US" altLang="zh-CN" sz="2400" dirty="0"/>
              <a:t>:  </a:t>
            </a:r>
          </a:p>
          <a:p>
            <a:endParaRPr lang="en-US" altLang="zh-CN" sz="2400" dirty="0"/>
          </a:p>
          <a:p>
            <a:r>
              <a:rPr lang="en-US" altLang="zh-CN" sz="2400" dirty="0" err="1"/>
              <a:t>Formule</a:t>
            </a:r>
            <a:r>
              <a:rPr lang="en-US" altLang="zh-CN" sz="2400" dirty="0"/>
              <a:t> </a:t>
            </a:r>
            <a:r>
              <a:rPr lang="en-US" altLang="zh-CN" sz="2400" dirty="0" err="1"/>
              <a:t>d’appel</a:t>
            </a:r>
            <a:r>
              <a:rPr lang="en-US" altLang="zh-CN" sz="2400" dirty="0"/>
              <a:t>, </a:t>
            </a:r>
          </a:p>
          <a:p>
            <a:r>
              <a:rPr lang="en-US" altLang="zh-CN" sz="2400" dirty="0" err="1"/>
              <a:t>Développement</a:t>
            </a:r>
            <a:r>
              <a:rPr lang="en-US" altLang="zh-CN" sz="2400" dirty="0"/>
              <a:t> de </a:t>
            </a:r>
            <a:r>
              <a:rPr lang="en-US" altLang="zh-CN" sz="2400" dirty="0" err="1"/>
              <a:t>l’objet</a:t>
            </a:r>
            <a:r>
              <a:rPr lang="en-US" altLang="zh-CN" sz="2400" dirty="0"/>
              <a:t> </a:t>
            </a:r>
          </a:p>
          <a:p>
            <a:r>
              <a:rPr lang="en-US" altLang="zh-CN" sz="2400" dirty="0"/>
              <a:t>Conclusion </a:t>
            </a:r>
          </a:p>
          <a:p>
            <a:r>
              <a:rPr lang="en-US" altLang="zh-CN" sz="2400" dirty="0" err="1"/>
              <a:t>Formule</a:t>
            </a:r>
            <a:r>
              <a:rPr lang="en-US" altLang="zh-CN" sz="2400" dirty="0"/>
              <a:t> de politesse</a:t>
            </a:r>
          </a:p>
          <a:p>
            <a:pPr algn="r"/>
            <a:r>
              <a:rPr lang="en-US" altLang="zh-CN" sz="2400" dirty="0"/>
              <a:t>Nom </a:t>
            </a:r>
          </a:p>
          <a:p>
            <a:pPr algn="r"/>
            <a:r>
              <a:rPr lang="en-US" altLang="zh-CN" sz="2400" dirty="0"/>
              <a:t>Signature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8953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4FFEAF6B-D819-B60C-6020-83E4FD0152C7}"/>
              </a:ext>
            </a:extLst>
          </p:cNvPr>
          <p:cNvGrpSpPr/>
          <p:nvPr/>
        </p:nvGrpSpPr>
        <p:grpSpPr>
          <a:xfrm>
            <a:off x="2048552" y="2175839"/>
            <a:ext cx="2367925" cy="3075007"/>
            <a:chOff x="2240904" y="2790358"/>
            <a:chExt cx="2367925" cy="307500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F4E8A1B8-1BE4-5F49-D21A-F7C93D71A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40904" y="2790358"/>
              <a:ext cx="1918451" cy="21209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04D603F-BCBB-BA34-27F7-A8A31B15A793}"/>
                </a:ext>
              </a:extLst>
            </p:cNvPr>
            <p:cNvSpPr txBox="1"/>
            <p:nvPr/>
          </p:nvSpPr>
          <p:spPr>
            <a:xfrm>
              <a:off x="2435859" y="4911258"/>
              <a:ext cx="21729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Simplicité</a:t>
              </a:r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简明扼要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BFBACE0-75C2-26B1-0EB4-135E8B0F322E}"/>
              </a:ext>
            </a:extLst>
          </p:cNvPr>
          <p:cNvGrpSpPr/>
          <p:nvPr/>
        </p:nvGrpSpPr>
        <p:grpSpPr>
          <a:xfrm>
            <a:off x="4500880" y="1290088"/>
            <a:ext cx="3554730" cy="3960758"/>
            <a:chOff x="4673600" y="1912401"/>
            <a:chExt cx="3554730" cy="396075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4827AB0-2676-F191-6EA5-05D9D877B510}"/>
                </a:ext>
              </a:extLst>
            </p:cNvPr>
            <p:cNvGrpSpPr/>
            <p:nvPr/>
          </p:nvGrpSpPr>
          <p:grpSpPr>
            <a:xfrm>
              <a:off x="4673600" y="1912401"/>
              <a:ext cx="3554730" cy="3294817"/>
              <a:chOff x="4857750" y="2095500"/>
              <a:chExt cx="2476500" cy="277114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3EC98227-B256-C666-E98E-EE6FA18C83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857750" y="2095500"/>
                <a:ext cx="2476500" cy="2667000"/>
              </a:xfrm>
              <a:prstGeom prst="rect">
                <a:avLst/>
              </a:prstGeom>
            </p:spPr>
          </p:pic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A161D8-9A31-AC2D-A33F-91C48FBE5175}"/>
                  </a:ext>
                </a:extLst>
              </p:cNvPr>
              <p:cNvSpPr txBox="1"/>
              <p:nvPr/>
            </p:nvSpPr>
            <p:spPr>
              <a:xfrm>
                <a:off x="5140960" y="4368800"/>
                <a:ext cx="1859280" cy="497840"/>
              </a:xfrm>
              <a:prstGeom prst="rect">
                <a:avLst/>
              </a:prstGeom>
              <a:solidFill>
                <a:srgbClr val="FEFFFE"/>
              </a:solidFill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BA6B122-B496-7813-EC5A-47F30815163A}"/>
                </a:ext>
              </a:extLst>
            </p:cNvPr>
            <p:cNvSpPr txBox="1"/>
            <p:nvPr/>
          </p:nvSpPr>
          <p:spPr>
            <a:xfrm>
              <a:off x="5575927" y="4919052"/>
              <a:ext cx="21729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Politesse</a:t>
              </a:r>
            </a:p>
            <a:p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礼貌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1EA0FB1-28F6-3D4F-FA4A-5DB4049CCBB8}"/>
              </a:ext>
            </a:extLst>
          </p:cNvPr>
          <p:cNvGrpSpPr/>
          <p:nvPr/>
        </p:nvGrpSpPr>
        <p:grpSpPr>
          <a:xfrm>
            <a:off x="8589487" y="2005672"/>
            <a:ext cx="2518199" cy="3245174"/>
            <a:chOff x="8324428" y="2641600"/>
            <a:chExt cx="2518199" cy="324517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81ED17C-90D3-9B6E-3931-8FE79B73C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524240" y="2641600"/>
              <a:ext cx="1935480" cy="193548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60440AB-71EA-ACE0-BAE6-DF1DF0D99773}"/>
                </a:ext>
              </a:extLst>
            </p:cNvPr>
            <p:cNvSpPr txBox="1"/>
            <p:nvPr/>
          </p:nvSpPr>
          <p:spPr>
            <a:xfrm>
              <a:off x="8324428" y="4932667"/>
              <a:ext cx="25181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Mise en page</a:t>
              </a:r>
            </a:p>
            <a:p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分段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0B92A83-D6BA-EBEB-BB18-B22C37325FCD}"/>
              </a:ext>
            </a:extLst>
          </p:cNvPr>
          <p:cNvSpPr txBox="1"/>
          <p:nvPr/>
        </p:nvSpPr>
        <p:spPr>
          <a:xfrm>
            <a:off x="1188720" y="526697"/>
            <a:ext cx="995680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3. Écrire une lettre commerciale : </a:t>
            </a:r>
          </a:p>
          <a:p>
            <a:endParaRPr lang="zh-CN" altLang="en-US" sz="4000" b="1" dirty="0">
              <a:solidFill>
                <a:srgbClr val="0070C0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63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B1864108-E674-7CA2-C8CF-D6A35E2BE7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5A7D46-9D68-4CEE-7ED7-621D24A5A9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527D24-B5AC-1E99-8200-98945042F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374" y="1886639"/>
            <a:ext cx="2438611" cy="24386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C5DE77A-8FA4-BA34-C588-9D81E170AE61}"/>
              </a:ext>
            </a:extLst>
          </p:cNvPr>
          <p:cNvSpPr txBox="1"/>
          <p:nvPr/>
        </p:nvSpPr>
        <p:spPr>
          <a:xfrm>
            <a:off x="6096000" y="1219200"/>
            <a:ext cx="4673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拼写错误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96E1F0-E6C2-6FE7-8324-058993A623BD}"/>
              </a:ext>
            </a:extLst>
          </p:cNvPr>
          <p:cNvSpPr txBox="1"/>
          <p:nvPr/>
        </p:nvSpPr>
        <p:spPr>
          <a:xfrm>
            <a:off x="6096000" y="2693700"/>
            <a:ext cx="4673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被动句</a:t>
            </a:r>
            <a:r>
              <a:rPr lang="en-US" altLang="zh-CN" sz="3200" b="1" dirty="0">
                <a:solidFill>
                  <a:schemeClr val="accent1"/>
                </a:solidFill>
              </a:rPr>
              <a:t>/</a:t>
            </a:r>
            <a:r>
              <a:rPr lang="zh-CN" altLang="en-US" sz="3200" b="1" dirty="0">
                <a:solidFill>
                  <a:schemeClr val="accent1"/>
                </a:solidFill>
              </a:rPr>
              <a:t>否定句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F0E052-ECBB-93F3-93EB-35F79A705DF3}"/>
              </a:ext>
            </a:extLst>
          </p:cNvPr>
          <p:cNvSpPr txBox="1"/>
          <p:nvPr/>
        </p:nvSpPr>
        <p:spPr>
          <a:xfrm>
            <a:off x="6096000" y="4048344"/>
            <a:ext cx="4673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长句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66D2E2-8BDF-630F-CFFE-1EA599CFB3E8}"/>
              </a:ext>
            </a:extLst>
          </p:cNvPr>
          <p:cNvSpPr txBox="1"/>
          <p:nvPr/>
        </p:nvSpPr>
        <p:spPr>
          <a:xfrm>
            <a:off x="5445760" y="1216948"/>
            <a:ext cx="579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X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E9F36E-CDC7-0DDA-CA9E-8ADE06F65CF3}"/>
              </a:ext>
            </a:extLst>
          </p:cNvPr>
          <p:cNvSpPr txBox="1"/>
          <p:nvPr/>
        </p:nvSpPr>
        <p:spPr>
          <a:xfrm>
            <a:off x="5454753" y="2693700"/>
            <a:ext cx="579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X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7D9DB6-37EE-ED82-26E9-299B9673C136}"/>
              </a:ext>
            </a:extLst>
          </p:cNvPr>
          <p:cNvSpPr txBox="1"/>
          <p:nvPr/>
        </p:nvSpPr>
        <p:spPr>
          <a:xfrm>
            <a:off x="5516880" y="4048344"/>
            <a:ext cx="579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</a:rPr>
              <a:t>X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208</Words>
  <Application>Microsoft Office PowerPoint</Application>
  <PresentationFormat>Grand écran</PresentationFormat>
  <Paragraphs>54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8" baseType="lpstr">
      <vt:lpstr>等线</vt:lpstr>
      <vt:lpstr>宋体</vt:lpstr>
      <vt:lpstr>Arial</vt:lpstr>
      <vt:lpstr>Calibri</vt:lpstr>
      <vt:lpstr>Calibri Light</vt:lpstr>
      <vt:lpstr>Cambria Math</vt:lpstr>
      <vt:lpstr>Times New Roman</vt:lpstr>
      <vt:lpstr>Wingdings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17</cp:revision>
  <dcterms:created xsi:type="dcterms:W3CDTF">2022-08-16T14:16:08Z</dcterms:created>
  <dcterms:modified xsi:type="dcterms:W3CDTF">2024-11-19T07:46:20Z</dcterms:modified>
</cp:coreProperties>
</file>